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87" r:id="rId4"/>
  </p:sldMasterIdLst>
  <p:notesMasterIdLst>
    <p:notesMasterId r:id="rId12"/>
  </p:notesMasterIdLst>
  <p:handoutMasterIdLst>
    <p:handoutMasterId r:id="rId13"/>
  </p:handoutMasterIdLst>
  <p:sldIdLst>
    <p:sldId id="259" r:id="rId5"/>
    <p:sldId id="329" r:id="rId6"/>
    <p:sldId id="257" r:id="rId7"/>
    <p:sldId id="360" r:id="rId8"/>
    <p:sldId id="357" r:id="rId9"/>
    <p:sldId id="358" r:id="rId10"/>
    <p:sldId id="35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18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95"/>
    <a:srgbClr val="F27318"/>
    <a:srgbClr val="FFCC99"/>
    <a:srgbClr val="FF9999"/>
    <a:srgbClr val="0078D7"/>
    <a:srgbClr val="000000"/>
    <a:srgbClr val="007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31" autoAdjust="0"/>
    <p:restoredTop sz="88570" autoAdjust="0"/>
  </p:normalViewPr>
  <p:slideViewPr>
    <p:cSldViewPr snapToGrid="0">
      <p:cViewPr varScale="1">
        <p:scale>
          <a:sx n="115" d="100"/>
          <a:sy n="115" d="100"/>
        </p:scale>
        <p:origin x="10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DBC49E-05B8-48E4-AF37-7C0866054965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CC3E5-B685-4F93-ACAB-BFFD03D0E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476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2DD4E-A6EB-4098-BD21-10A44810B5FB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FF602-4750-4FD6-AFCA-8A273CA6C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989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178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27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57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733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551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964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859845-B811-1543-82D4-C8F6A0800C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500" r="208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B1C352-727C-F047-994A-B707A0F71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61557"/>
            <a:ext cx="9144000" cy="2007736"/>
          </a:xfrm>
        </p:spPr>
        <p:txBody>
          <a:bodyPr anchor="b"/>
          <a:lstStyle>
            <a:lvl1pPr algn="ctr">
              <a:defRPr sz="6000">
                <a:solidFill>
                  <a:srgbClr val="F1F1EF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C87025-B3A2-C443-B755-ED8340E03C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816928"/>
            <a:ext cx="9144000" cy="440871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rgbClr val="F1F1EF"/>
                </a:solidFill>
                <a:latin typeface="Montserrat Extra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2DCA8-B922-934B-A931-B61C825CF9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2480" y="1061356"/>
            <a:ext cx="3147039" cy="14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23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1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1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1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1"/>
                </a:solidFill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B85484-F698-6E44-9BC7-625676C812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53AD66-5A39-4DAC-BD67-EB47A61CA2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44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 i="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1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1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1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1"/>
                </a:solidFill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1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1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1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1"/>
                </a:solidFill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3078E9-8E80-4049-845B-55B7433C13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475CA8-CA6E-46FE-980C-8BBB31F504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44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1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1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1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1"/>
                </a:solidFill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1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1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1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1"/>
                </a:solidFill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59A07E-FD69-E045-B8A5-321D99AEB8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A879BC-A935-4C20-B979-A2214053CA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75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02DAAB-B753-6343-9EE4-D905FC447C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37A136-F65D-43D2-8230-9A37FEAFB4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647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9D3F99-E3F6-8E4E-9FCD-A16E1DF22F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17F94-67EA-4790-BB13-481006588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83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708B-F85D-B244-B76D-7665363E9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9D82-DB1D-334C-9D0C-24A2DAEF5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1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1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1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1"/>
                </a:solidFill>
                <a:latin typeface="Montserrat Light" panose="00000400000000000000" pitchFamily="50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442DC-2A24-1246-A016-34C036D5B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AA725D-D060-7544-BC63-875695A5E2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8C7762-1F18-484C-B564-083C87A6CD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404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FBA5-6B4E-EC4E-A1BD-ADC2BADFF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65746-ACAD-4648-A241-DBEAE0D92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9BA78-2353-F449-809F-A41F92D937C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Montserrat Light" panose="000004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ACFBBF-A61D-4A4B-BDF6-818AB68ACB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918EFC-86AE-4BC4-ADC8-6E07AFB785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57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19721D-FD99-4ABD-B6D2-2E3439EFD7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" r="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2A0A7-4CF2-4743-858C-719C761D6A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1F1EF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B00D5-0002-EB43-B596-CD3FCE26D7F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1F1E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B315BF-030E-704F-AC88-0723355521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6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4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1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1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1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1"/>
                </a:solidFill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A93537-633A-452A-9AB1-892BF7CBC8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864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4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2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2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2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2"/>
                </a:solidFill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2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2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2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2"/>
                </a:solidFill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E95673-3381-4F08-9109-14F99C278D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1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1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1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1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1"/>
                </a:solidFill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B85484-F698-6E44-9BC7-625676C812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134E87-7756-A448-85CF-70F97B3E0E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959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4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2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2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2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2"/>
                </a:solidFill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2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2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2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2"/>
                </a:solidFill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5D744F-2CD4-4357-9920-DBE78CD05D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008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4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EBE165-4020-4AE6-A4F8-FC0F3008EE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993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D2D64C-6261-9846-B401-C0516D62E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F418F1-2677-43D4-80D8-CC3E811A34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366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708B-F85D-B244-B76D-7665363E9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4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9D82-DB1D-334C-9D0C-24A2DAEF5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1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1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1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1"/>
                </a:solidFill>
                <a:latin typeface="Montserrat Light" panose="00000400000000000000" pitchFamily="50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442DC-2A24-1246-A016-34C036D5B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D398F6-9B1E-B840-AD2C-7C078BE8EB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AE15B2-717A-465B-B036-E780501CE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478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FBA5-6B4E-EC4E-A1BD-ADC2BADFF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4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65746-ACAD-4648-A241-DBEAE0D92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2"/>
                </a:solidFill>
                <a:latin typeface="Montserrat Light" panose="00000400000000000000" pitchFamily="50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9BA78-2353-F449-809F-A41F92D937C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Montserrat Light" panose="000004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22FF10-724D-9941-B9E8-CE4BD3CA01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8453BD-F858-48A3-9559-84F847FA91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39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801D65-D4DD-49CE-9BFE-23E59749E8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" r="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2A0A7-4CF2-4743-858C-719C761D6A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1F1EF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B00D5-0002-EB43-B596-CD3FCE26D7F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1F1E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B315BF-030E-704F-AC88-0723355521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4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3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>
                <a:solidFill>
                  <a:schemeClr val="tx2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2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2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2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2"/>
                </a:solidFill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4BCDE-4FAE-4480-8FFD-AE9B4EE69B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692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3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1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1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1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1"/>
                </a:solidFill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1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1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1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1"/>
                </a:solidFill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E8D9B-1180-4BCF-ACA9-05A2B6020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450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3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1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1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1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1"/>
                </a:solidFill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1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1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1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1"/>
                </a:solidFill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00B128-5709-4F73-BFC0-8205AE42FA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336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3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932095-5E91-4AD3-981B-38C3FF852F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6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1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1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1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1"/>
                </a:solidFill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1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1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1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1"/>
                </a:solidFill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07F695-7E0C-034D-9F2B-547AAABC08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3078E9-8E80-4049-845B-55B7433C13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858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D2D64C-6261-9846-B401-C0516D62E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0AC943-B4D3-4EDA-8FD1-F67B3AAA6C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104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708B-F85D-B244-B76D-7665363E9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3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9D82-DB1D-334C-9D0C-24A2DAEF5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1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1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1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1"/>
                </a:solidFill>
                <a:latin typeface="Montserrat Light" panose="00000400000000000000" pitchFamily="50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442DC-2A24-1246-A016-34C036D5B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D398F6-9B1E-B840-AD2C-7C078BE8EB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4E7185-2A70-438E-9E87-E5A20C5824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203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FBA5-6B4E-EC4E-A1BD-ADC2BADFF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3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65746-ACAD-4648-A241-DBEAE0D92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2"/>
                </a:solidFill>
                <a:latin typeface="Montserrat Light" panose="00000400000000000000" pitchFamily="50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9BA78-2353-F449-809F-A41F92D937C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Montserrat Light" panose="000004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22FF10-724D-9941-B9E8-CE4BD3CA01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1FFB4B-35BE-4BDD-9CE7-431B98C9A6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082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20BDE8-6CB3-401F-8D36-EAC76DC461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" r="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2A0A7-4CF2-4743-858C-719C761D6A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1F1EF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B00D5-0002-EB43-B596-CD3FCE26D7F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1F1E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B315BF-030E-704F-AC88-0723355521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3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5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>
                <a:solidFill>
                  <a:schemeClr val="tx2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2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2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2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2"/>
                </a:solidFill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B74E88-0B36-4A17-9A90-D29144C744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761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5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 STYL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2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2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2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2"/>
                </a:solidFill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2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2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2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2"/>
                </a:solidFill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DFBAC1-3D12-4950-9CBE-E9A065B6A8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386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5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2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2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2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2"/>
                </a:solidFill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  <a:latin typeface="+mn-lt"/>
                <a:ea typeface="Microsoft Yi Baiti" panose="03000500000000000000" pitchFamily="66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2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2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2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2"/>
                </a:solidFill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DC9663-1EB7-4CD1-ACB9-431A1CACB5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890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5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02F558-11B0-49D6-8CCB-433CE1FE22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803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D2D64C-6261-9846-B401-C0516D62E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C41D73-BF31-4E57-8E02-74FC66564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36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708B-F85D-B244-B76D-7665363E9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5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9D82-DB1D-334C-9D0C-24A2DAEF5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2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2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2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2"/>
                </a:solidFill>
                <a:latin typeface="Montserrat Light" panose="00000400000000000000" pitchFamily="50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442DC-2A24-1246-A016-34C036D5B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Montserrat Light" panose="000004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D398F6-9B1E-B840-AD2C-7C078BE8EB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5B845-F406-4ED7-A22F-31C6A1D4F6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93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1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1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1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1"/>
                </a:solidFill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1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1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1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1"/>
                </a:solidFill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2BE504-908F-6148-95A8-E45954D7CD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9A07E-FD69-E045-B8A5-321D99AEB8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606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FBA5-6B4E-EC4E-A1BD-ADC2BADFF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5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65746-ACAD-4648-A241-DBEAE0D92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2"/>
                </a:solidFill>
                <a:latin typeface="Montserrat Light" panose="00000400000000000000" pitchFamily="50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9BA78-2353-F449-809F-A41F92D937C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Montserrat Light" panose="000004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22FF10-724D-9941-B9E8-CE4BD3CA01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EB3FB1-6626-42CB-B348-0B37C08FFE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434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668AB0-1044-4B14-AED5-4E36C7AA96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" r="-501"/>
          <a:stretch/>
        </p:blipFill>
        <p:spPr>
          <a:xfrm>
            <a:off x="0" y="0"/>
            <a:ext cx="1225296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2A0A7-4CF2-4743-858C-719C761D6A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1F1EF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B00D5-0002-EB43-B596-CD3FCE26D7F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1F1E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B315BF-030E-704F-AC88-0723355521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48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6BAE-F822-E34A-990A-9C2771C07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2EFE-DD9F-E146-A0F0-1CC9263E135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1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1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1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1"/>
                </a:solidFill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63D59-2C71-E346-B7BF-148F5CFFBF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10C30-4DB0-4C91-8A55-4F23A1A3BE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529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D9B-8987-0D4C-A48D-AC224E432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977D-D50B-F34A-A72B-3B2E6C9B12F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1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1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1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1"/>
                </a:solidFill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A8F47-B8E2-2147-BF7A-36D46A6796E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1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1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1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1"/>
                </a:solidFill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77431-0588-914D-A216-28EC5A9A8A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E0A74-F8D4-4184-82A4-1012D075AE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834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0160-DB07-FA41-A195-10DBA0F84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5D98-7F86-E241-96F3-5AE4DBD2D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26700-521D-4B43-A2D4-FACEAE7B5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1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1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1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1"/>
                </a:solidFill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9CCF1-FBF1-9743-BC0F-7FF24538351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E9C37-AAE6-9046-8B66-3BF2E4EFD23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1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1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1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1"/>
                </a:solidFill>
                <a:latin typeface="Montserrat Light" panose="00000400000000000000" pitchFamily="50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6E0398-11EA-CA4E-8CEF-209FB0E57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33E76A-F7BC-49EC-AA42-A072210F8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051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0FD44-8B57-FE4C-BDC8-651AF654E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0347AC-C50D-4B3B-9024-023C14ED12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6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D2D64C-6261-9846-B401-C0516D62E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59C96-3D45-4309-B883-FCA7D0A4CA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400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708B-F85D-B244-B76D-7665363E9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9D82-DB1D-334C-9D0C-24A2DAEF5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1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1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1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1"/>
                </a:solidFill>
                <a:latin typeface="Montserrat Light" panose="00000400000000000000" pitchFamily="50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442DC-2A24-1246-A016-34C036D5B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D398F6-9B1E-B840-AD2C-7C078BE8EB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785835-D5B1-4E8E-A64A-464B98AB28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01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FBA5-6B4E-EC4E-A1BD-ADC2BADFF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65746-ACAD-4648-A241-DBEAE0D92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9BA78-2353-F449-809F-A41F92D937C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22FF10-724D-9941-B9E8-CE4BD3CA01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1114DF-8BD4-4311-ABD2-8F0D68B971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6679"/>
          <a:stretch/>
        </p:blipFill>
        <p:spPr>
          <a:xfrm>
            <a:off x="0" y="0"/>
            <a:ext cx="404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425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DB6A8A-5C5C-4B14-AC9E-82E8BD3DD8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13902" y="1869492"/>
            <a:ext cx="5164196" cy="2434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49069D-E7DC-4BAB-9BC4-6D8FD783F1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62549" y="5215766"/>
            <a:ext cx="3266907" cy="140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91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8945-86BB-2F46-A588-79A48E6F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accent2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00840-C9E9-634E-8D4C-F05B126859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02DAAB-B753-6343-9EE4-D905FC447C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42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2CA6B-AEB6-9547-92AD-4ECA07C5A3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9D3F99-E3F6-8E4E-9FCD-A16E1DF22F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63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708B-F85D-B244-B76D-7665363E9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2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9D82-DB1D-334C-9D0C-24A2DAEF5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  <a:lvl2pPr>
              <a:defRPr sz="2000">
                <a:solidFill>
                  <a:schemeClr val="tx1"/>
                </a:solidFill>
                <a:latin typeface="Montserrat Light" panose="00000400000000000000" pitchFamily="50" charset="0"/>
              </a:defRPr>
            </a:lvl2pPr>
            <a:lvl3pPr>
              <a:defRPr sz="1800">
                <a:solidFill>
                  <a:schemeClr val="tx1"/>
                </a:solidFill>
                <a:latin typeface="Montserrat Light" panose="00000400000000000000" pitchFamily="50" charset="0"/>
              </a:defRPr>
            </a:lvl3pPr>
            <a:lvl4pPr>
              <a:defRPr sz="1600">
                <a:solidFill>
                  <a:schemeClr val="tx1"/>
                </a:solidFill>
                <a:latin typeface="Montserrat Light" panose="00000400000000000000" pitchFamily="50" charset="0"/>
              </a:defRPr>
            </a:lvl4pPr>
            <a:lvl5pPr>
              <a:defRPr sz="1400">
                <a:solidFill>
                  <a:schemeClr val="tx1"/>
                </a:solidFill>
                <a:latin typeface="Montserrat Light" panose="00000400000000000000" pitchFamily="50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442DC-2A24-1246-A016-34C036D5B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Montserrat Light" panose="000004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2B6028-2834-A047-9F99-7065866043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AA725D-D060-7544-BC63-875695A5E2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1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FBA5-6B4E-EC4E-A1BD-ADC2BADFF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2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65746-ACAD-4648-A241-DBEAE0D92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9BA78-2353-F449-809F-A41F92D937C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  <a:latin typeface="Montserrat Light" panose="00000400000000000000" pitchFamily="50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2547B1-B0A2-4D47-82A9-A0F6D79B6A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7786" r="48893"/>
          <a:stretch/>
        </p:blipFill>
        <p:spPr>
          <a:xfrm>
            <a:off x="5442" y="0"/>
            <a:ext cx="40494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ACFBBF-A61D-4A4B-BDF6-818AB68ACB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3799" y="6102302"/>
            <a:ext cx="630283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05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BFB60E-9BAD-4834-8003-BE44033BF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" r="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2A0A7-4CF2-4743-858C-719C761D6A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1F1EF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B00D5-0002-EB43-B596-CD3FCE26D7F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1F1E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B315BF-030E-704F-AC88-0723355521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41667" y="5725249"/>
            <a:ext cx="1042416" cy="9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69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tx1"/>
            </a:gs>
            <a:gs pos="64000">
              <a:schemeClr val="accent3">
                <a:alpha val="56000"/>
                <a:lumMod val="99000"/>
              </a:schemeClr>
            </a:gs>
            <a:gs pos="100000">
              <a:schemeClr val="accent5">
                <a:alpha val="66000"/>
                <a:lumMod val="72000"/>
                <a:lumOff val="28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B2C0BB-249E-9046-8862-208A034F4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EA3C5-4E1A-C341-ABA0-60A772282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8834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  <p:sldLayoutId id="2147483999" r:id="rId12"/>
    <p:sldLayoutId id="2147484000" r:id="rId13"/>
    <p:sldLayoutId id="2147484001" r:id="rId14"/>
    <p:sldLayoutId id="2147484002" r:id="rId15"/>
    <p:sldLayoutId id="2147484003" r:id="rId16"/>
    <p:sldLayoutId id="2147484004" r:id="rId17"/>
    <p:sldLayoutId id="2147484005" r:id="rId18"/>
    <p:sldLayoutId id="2147484006" r:id="rId19"/>
    <p:sldLayoutId id="2147484007" r:id="rId20"/>
    <p:sldLayoutId id="2147484008" r:id="rId21"/>
    <p:sldLayoutId id="2147484009" r:id="rId22"/>
    <p:sldLayoutId id="2147484010" r:id="rId23"/>
    <p:sldLayoutId id="2147484011" r:id="rId24"/>
    <p:sldLayoutId id="2147484012" r:id="rId25"/>
    <p:sldLayoutId id="2147484013" r:id="rId26"/>
    <p:sldLayoutId id="2147484014" r:id="rId27"/>
    <p:sldLayoutId id="2147484015" r:id="rId28"/>
    <p:sldLayoutId id="2147484016" r:id="rId29"/>
    <p:sldLayoutId id="2147484017" r:id="rId30"/>
    <p:sldLayoutId id="2147484018" r:id="rId31"/>
    <p:sldLayoutId id="2147484019" r:id="rId32"/>
    <p:sldLayoutId id="2147484020" r:id="rId33"/>
    <p:sldLayoutId id="2147484021" r:id="rId34"/>
    <p:sldLayoutId id="2147484022" r:id="rId35"/>
    <p:sldLayoutId id="2147484023" r:id="rId36"/>
    <p:sldLayoutId id="2147484024" r:id="rId37"/>
    <p:sldLayoutId id="2147484025" r:id="rId38"/>
    <p:sldLayoutId id="2147484026" r:id="rId39"/>
    <p:sldLayoutId id="2147484027" r:id="rId40"/>
    <p:sldLayoutId id="2147484028" r:id="rId41"/>
    <p:sldLayoutId id="2147484029" r:id="rId42"/>
    <p:sldLayoutId id="2147484030" r:id="rId43"/>
    <p:sldLayoutId id="2147484031" r:id="rId44"/>
    <p:sldLayoutId id="2147484032" r:id="rId45"/>
    <p:sldLayoutId id="2147484033" r:id="rId46"/>
    <p:sldLayoutId id="2147484034" r:id="rId47"/>
    <p:sldLayoutId id="2147484035" r:id="rId48"/>
    <p:sldLayoutId id="2147484036" r:id="rId4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313A59"/>
          </a:solidFill>
          <a:latin typeface="Montserra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rgbClr val="313A59"/>
          </a:solidFill>
          <a:latin typeface="Montserrat Light" panose="000004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13A59"/>
          </a:solidFill>
          <a:latin typeface="Montserrat Light" panose="000004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13A59"/>
          </a:solidFill>
          <a:latin typeface="Montserrat Light" panose="000004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13A59"/>
          </a:solidFill>
          <a:latin typeface="Montserrat Light" panose="000004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13A59"/>
          </a:solidFill>
          <a:latin typeface="Montserrat Light" panose="000004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avidnite/AnsibleDem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ansible/ansible-manage-azure-dynamic-inventories" TargetMode="External"/><Relationship Id="rId3" Type="http://schemas.openxmlformats.org/officeDocument/2006/relationships/image" Target="../media/image13.tiff"/><Relationship Id="rId7" Type="http://schemas.openxmlformats.org/officeDocument/2006/relationships/hyperlink" Target="https://www.ansible.com/integrations/cloud/microsoft-azur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nsible.com/ansible/latest/modules/list_of_cloud_modules.html#azure" TargetMode="External"/><Relationship Id="rId5" Type="http://schemas.openxmlformats.org/officeDocument/2006/relationships/hyperlink" Target="https://docs.ansible.com/ansible/latest/modules/modules_by_category.html#module-index" TargetMode="External"/><Relationship Id="rId4" Type="http://schemas.openxmlformats.org/officeDocument/2006/relationships/hyperlink" Target="https://docs.ansible.com/ansible/latest/installation_guide/intro_installation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8BCC3-B04C-4E8A-AC4C-A8AD9B045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8616" y="2450489"/>
            <a:ext cx="8654768" cy="3097243"/>
          </a:xfrm>
        </p:spPr>
        <p:txBody>
          <a:bodyPr>
            <a:normAutofit/>
          </a:bodyPr>
          <a:lstStyle/>
          <a:p>
            <a:r>
              <a:rPr lang="en-US" dirty="0"/>
              <a:t>Ansible</a:t>
            </a:r>
            <a:br>
              <a:rPr lang="en-US" sz="5400" dirty="0"/>
            </a:br>
            <a:r>
              <a:rPr lang="en-US" sz="2400" dirty="0"/>
              <a:t>Automation in Azure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55D04-3989-8248-9B67-B2F1043F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917" y="2587110"/>
            <a:ext cx="1678166" cy="168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6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Why Ansible?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D51CE-D878-D24E-AFC2-AC67648551BB}"/>
              </a:ext>
            </a:extLst>
          </p:cNvPr>
          <p:cNvSpPr txBox="1"/>
          <p:nvPr/>
        </p:nvSpPr>
        <p:spPr>
          <a:xfrm>
            <a:off x="805543" y="2871982"/>
            <a:ext cx="4558309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Automation Orchestrator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Easy to learn and read (YAML)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Open source, Python-based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Agentless (SSH and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WinRM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57EAA2-8E79-B04C-99B3-5D95C8DD4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365" y="786577"/>
            <a:ext cx="839083" cy="8418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D28E6-54CE-A448-B90F-14EE33BA2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486" y="3248577"/>
            <a:ext cx="1684732" cy="16903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0B85CD-480B-B046-A40D-27A9E0197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144" y="-797849"/>
            <a:ext cx="3577965" cy="35899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2F21803-097A-7649-A5AD-638D87A95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828" y="4669431"/>
            <a:ext cx="2701100" cy="271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44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/>
            </a:gs>
            <a:gs pos="64000">
              <a:schemeClr val="accent3">
                <a:alpha val="56000"/>
                <a:lumMod val="99000"/>
              </a:schemeClr>
            </a:gs>
            <a:gs pos="100000">
              <a:schemeClr val="accent5">
                <a:alpha val="66000"/>
                <a:lumMod val="72000"/>
                <a:lumOff val="28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B4F6B1-203A-46EB-BD65-B540272C3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E7D412-4E0C-42CD-8BE6-35E49A71F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085" y="2008868"/>
            <a:ext cx="11054825" cy="4238392"/>
          </a:xfrm>
        </p:spPr>
        <p:txBody>
          <a:bodyPr>
            <a:normAutofit/>
          </a:bodyPr>
          <a:lstStyle/>
          <a:p>
            <a:pPr fontAlgn="base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Create basic infrastructure (Resource Group, Networking)</a:t>
            </a:r>
            <a:endParaRPr lang="en-US" dirty="0"/>
          </a:p>
          <a:p>
            <a:pPr fontAlgn="base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Create a Linux VM</a:t>
            </a:r>
          </a:p>
          <a:p>
            <a:pPr fontAlgn="base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Create an NSG and allow web traffic</a:t>
            </a:r>
          </a:p>
          <a:p>
            <a:pPr fontAlgn="base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Gather facts about the public and private IP addresses</a:t>
            </a:r>
          </a:p>
          <a:p>
            <a:pPr fontAlgn="base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Use those facts to populate a config template</a:t>
            </a:r>
          </a:p>
          <a:p>
            <a:pPr fontAlgn="base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Install software on the VM</a:t>
            </a:r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marL="0" indent="0" fontAlgn="base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54E2A4-CAF0-404E-ACF1-A6ABC4AE2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5468" y="241836"/>
            <a:ext cx="839083" cy="84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20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/>
            </a:gs>
            <a:gs pos="64000">
              <a:schemeClr val="accent3">
                <a:alpha val="56000"/>
                <a:lumMod val="99000"/>
              </a:schemeClr>
            </a:gs>
            <a:gs pos="100000">
              <a:schemeClr val="accent5">
                <a:alpha val="66000"/>
                <a:lumMod val="72000"/>
                <a:lumOff val="28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B4F6B1-203A-46EB-BD65-B540272C3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Playbooks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E7D412-4E0C-42CD-8BE6-35E49A71F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085" y="2008868"/>
            <a:ext cx="11054825" cy="4238392"/>
          </a:xfrm>
        </p:spPr>
        <p:txBody>
          <a:bodyPr>
            <a:normAutofit/>
          </a:bodyPr>
          <a:lstStyle/>
          <a:p>
            <a:pPr fontAlgn="base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0-prereq.yml		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Create Resource Group, </a:t>
            </a:r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</a:rPr>
              <a:t>vNet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, Public IP</a:t>
            </a:r>
            <a:endParaRPr lang="en-US" sz="1800" dirty="0"/>
          </a:p>
          <a:p>
            <a:pPr fontAlgn="base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1-vmdeploy.yml	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Create </a:t>
            </a:r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</a:rPr>
              <a:t>Nic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, Virtual Machine, NSG</a:t>
            </a:r>
          </a:p>
          <a:p>
            <a:pPr fontAlgn="base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2-appinstall.yml	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Gather facts, Render config template, Install software</a:t>
            </a:r>
          </a:p>
          <a:p>
            <a:pPr marL="0" indent="0" fontAlgn="base">
              <a:buNone/>
            </a:pPr>
            <a:endParaRPr lang="en-US" sz="1800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 fontAlgn="base"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Use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deploy.sh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to launch playbooks in order</a:t>
            </a:r>
          </a:p>
          <a:p>
            <a:pPr marL="0" indent="0" fontAlgn="base">
              <a:buNone/>
            </a:pPr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marL="0" indent="0" fontAlgn="base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54E2A4-CAF0-404E-ACF1-A6ABC4AE2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5468" y="241836"/>
            <a:ext cx="839083" cy="8418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A9705B-85D1-C74C-8FBA-8F8C99D8CCEA}"/>
              </a:ext>
            </a:extLst>
          </p:cNvPr>
          <p:cNvSpPr txBox="1"/>
          <p:nvPr/>
        </p:nvSpPr>
        <p:spPr>
          <a:xfrm>
            <a:off x="748085" y="1362537"/>
            <a:ext cx="4263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https://github.com/davidnite/AnsibleDemo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73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/>
            </a:gs>
            <a:gs pos="64000">
              <a:schemeClr val="accent3">
                <a:alpha val="56000"/>
                <a:lumMod val="99000"/>
              </a:schemeClr>
            </a:gs>
            <a:gs pos="100000">
              <a:schemeClr val="accent5">
                <a:alpha val="66000"/>
                <a:lumMod val="72000"/>
                <a:lumOff val="28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B4F6B1-203A-46EB-BD65-B540272C3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Deploying Infrastructure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E7D412-4E0C-42CD-8BE6-35E49A71F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631" y="1417853"/>
            <a:ext cx="11054825" cy="4238392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54E2A4-CAF0-404E-ACF1-A6ABC4AE2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5468" y="241836"/>
            <a:ext cx="839083" cy="8418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F7AB4C-7F69-D540-8BE7-6E2D68E2FB79}"/>
              </a:ext>
            </a:extLst>
          </p:cNvPr>
          <p:cNvSpPr txBox="1"/>
          <p:nvPr/>
        </p:nvSpPr>
        <p:spPr>
          <a:xfrm>
            <a:off x="625896" y="4821943"/>
            <a:ext cx="56508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72 modules for deploying and configuring Azure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Support for ad-hoc ARM templates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Modules are idempotent (ad-hoc deployments may not be)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Support for dynamic inventory using python (</a:t>
            </a:r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</a:rPr>
              <a:t>azurerm.py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380EB1-EC57-834A-8364-4E5DE63E240A}"/>
              </a:ext>
            </a:extLst>
          </p:cNvPr>
          <p:cNvSpPr txBox="1"/>
          <p:nvPr/>
        </p:nvSpPr>
        <p:spPr>
          <a:xfrm>
            <a:off x="625896" y="1459839"/>
            <a:ext cx="5368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Azure infrastructure can be deployed from a single playbook: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8A67BF-4318-0C40-B500-713183786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06" y="1838307"/>
            <a:ext cx="4491850" cy="24846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959675-4FED-9748-84E7-A0A3CC4BF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106" y="1838307"/>
            <a:ext cx="5100903" cy="411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7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/>
            </a:gs>
            <a:gs pos="64000">
              <a:schemeClr val="accent3">
                <a:alpha val="56000"/>
                <a:lumMod val="99000"/>
              </a:schemeClr>
            </a:gs>
            <a:gs pos="100000">
              <a:schemeClr val="accent5">
                <a:alpha val="66000"/>
                <a:lumMod val="72000"/>
                <a:lumOff val="28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B4F6B1-203A-46EB-BD65-B540272C3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Configuration Management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E7D412-4E0C-42CD-8BE6-35E49A71F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631" y="1417853"/>
            <a:ext cx="11054825" cy="4238392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54E2A4-CAF0-404E-ACF1-A6ABC4AE2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5468" y="241836"/>
            <a:ext cx="839083" cy="8418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F7AB4C-7F69-D540-8BE7-6E2D68E2FB79}"/>
              </a:ext>
            </a:extLst>
          </p:cNvPr>
          <p:cNvSpPr txBox="1"/>
          <p:nvPr/>
        </p:nvSpPr>
        <p:spPr>
          <a:xfrm>
            <a:off x="625896" y="4821943"/>
            <a:ext cx="4363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Deploy server configuration and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Check and Diff modes for previewing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Over 1,300 modules in core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4,000+ modules in Ansible Galaxy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380EB1-EC57-834A-8364-4E5DE63E240A}"/>
              </a:ext>
            </a:extLst>
          </p:cNvPr>
          <p:cNvSpPr txBox="1"/>
          <p:nvPr/>
        </p:nvSpPr>
        <p:spPr>
          <a:xfrm>
            <a:off x="714631" y="1437212"/>
            <a:ext cx="2633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Sample server configuration: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F9C95A-AA47-774F-8A2F-3147A5A78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68640"/>
            <a:ext cx="2650957" cy="19399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C9E252-970C-F845-A9BC-3F24CEB336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724" y="2382839"/>
            <a:ext cx="3663992" cy="2196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B61E16-164B-FB42-978C-D0FA3DD1D5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999" y="4682911"/>
            <a:ext cx="6711552" cy="109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01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/>
            </a:gs>
            <a:gs pos="64000">
              <a:schemeClr val="accent3">
                <a:alpha val="56000"/>
                <a:lumMod val="99000"/>
              </a:schemeClr>
            </a:gs>
            <a:gs pos="100000">
              <a:schemeClr val="accent5">
                <a:alpha val="66000"/>
                <a:lumMod val="72000"/>
                <a:lumOff val="28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B4F6B1-203A-46EB-BD65-B540272C3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More Information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E7D412-4E0C-42CD-8BE6-35E49A71F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631" y="1528482"/>
            <a:ext cx="11054825" cy="190051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54E2A4-CAF0-404E-ACF1-A6ABC4AE2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5468" y="241836"/>
            <a:ext cx="839083" cy="8418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F7AB4C-7F69-D540-8BE7-6E2D68E2FB79}"/>
              </a:ext>
            </a:extLst>
          </p:cNvPr>
          <p:cNvSpPr txBox="1"/>
          <p:nvPr/>
        </p:nvSpPr>
        <p:spPr>
          <a:xfrm>
            <a:off x="714631" y="1993487"/>
            <a:ext cx="100895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" sz="1600" dirty="0" err="1">
                <a:solidFill>
                  <a:schemeClr val="accent5">
                    <a:lumMod val="50000"/>
                  </a:schemeClr>
                </a:solidFill>
              </a:rPr>
              <a:t>Ansible</a:t>
            </a:r>
            <a:r>
              <a:rPr lang="fr" sz="1600" dirty="0">
                <a:solidFill>
                  <a:schemeClr val="accent5">
                    <a:lumMod val="50000"/>
                  </a:schemeClr>
                </a:solidFill>
              </a:rPr>
              <a:t> Installation Guide </a:t>
            </a:r>
            <a:r>
              <a:rPr lang="fr" sz="1600" dirty="0">
                <a:solidFill>
                  <a:schemeClr val="accent5">
                    <a:lumMod val="50000"/>
                  </a:schemeClr>
                </a:solidFill>
                <a:hlinkClick r:id="rId4"/>
              </a:rPr>
              <a:t>https://</a:t>
            </a:r>
            <a:r>
              <a:rPr lang="fr" sz="1600" dirty="0" err="1">
                <a:solidFill>
                  <a:schemeClr val="accent5">
                    <a:lumMod val="50000"/>
                  </a:schemeClr>
                </a:solidFill>
                <a:hlinkClick r:id="rId4"/>
              </a:rPr>
              <a:t>docs.ansible.com</a:t>
            </a:r>
            <a:r>
              <a:rPr lang="fr" sz="1600" dirty="0">
                <a:solidFill>
                  <a:schemeClr val="accent5">
                    <a:lumMod val="50000"/>
                  </a:schemeClr>
                </a:solidFill>
                <a:hlinkClick r:id="rId4"/>
              </a:rPr>
              <a:t>/</a:t>
            </a:r>
            <a:r>
              <a:rPr lang="fr" sz="1600" dirty="0" err="1">
                <a:solidFill>
                  <a:schemeClr val="accent5">
                    <a:lumMod val="50000"/>
                  </a:schemeClr>
                </a:solidFill>
                <a:hlinkClick r:id="rId4"/>
              </a:rPr>
              <a:t>ansible</a:t>
            </a:r>
            <a:r>
              <a:rPr lang="fr" sz="1600" dirty="0">
                <a:solidFill>
                  <a:schemeClr val="accent5">
                    <a:lumMod val="50000"/>
                  </a:schemeClr>
                </a:solidFill>
                <a:hlinkClick r:id="rId4"/>
              </a:rPr>
              <a:t>/</a:t>
            </a:r>
            <a:r>
              <a:rPr lang="fr" sz="1600" dirty="0" err="1">
                <a:solidFill>
                  <a:schemeClr val="accent5">
                    <a:lumMod val="50000"/>
                  </a:schemeClr>
                </a:solidFill>
                <a:hlinkClick r:id="rId4"/>
              </a:rPr>
              <a:t>latest</a:t>
            </a:r>
            <a:r>
              <a:rPr lang="fr" sz="1600" dirty="0">
                <a:solidFill>
                  <a:schemeClr val="accent5">
                    <a:lumMod val="50000"/>
                  </a:schemeClr>
                </a:solidFill>
                <a:hlinkClick r:id="rId4"/>
              </a:rPr>
              <a:t>/</a:t>
            </a:r>
            <a:r>
              <a:rPr lang="fr" sz="1600" dirty="0" err="1">
                <a:solidFill>
                  <a:schemeClr val="accent5">
                    <a:lumMod val="50000"/>
                  </a:schemeClr>
                </a:solidFill>
                <a:hlinkClick r:id="rId4"/>
              </a:rPr>
              <a:t>installation_guide</a:t>
            </a:r>
            <a:r>
              <a:rPr lang="fr" sz="1600" dirty="0">
                <a:solidFill>
                  <a:schemeClr val="accent5">
                    <a:lumMod val="50000"/>
                  </a:schemeClr>
                </a:solidFill>
                <a:hlinkClick r:id="rId4"/>
              </a:rPr>
              <a:t>/</a:t>
            </a:r>
            <a:r>
              <a:rPr lang="fr" sz="1600" dirty="0" err="1">
                <a:solidFill>
                  <a:schemeClr val="accent5">
                    <a:lumMod val="50000"/>
                  </a:schemeClr>
                </a:solidFill>
                <a:hlinkClick r:id="rId4"/>
              </a:rPr>
              <a:t>intro_installation.html</a:t>
            </a:r>
            <a:endParaRPr lang="fr" sz="1600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" sz="1600" dirty="0" err="1">
                <a:solidFill>
                  <a:schemeClr val="accent5">
                    <a:lumMod val="50000"/>
                  </a:schemeClr>
                </a:solidFill>
              </a:rPr>
              <a:t>Ansible</a:t>
            </a:r>
            <a:r>
              <a:rPr lang="fr" sz="1600" dirty="0">
                <a:solidFill>
                  <a:schemeClr val="accent5">
                    <a:lumMod val="50000"/>
                  </a:schemeClr>
                </a:solidFill>
              </a:rPr>
              <a:t> Module Index </a:t>
            </a:r>
            <a:r>
              <a:rPr lang="fr" sz="1600" dirty="0">
                <a:solidFill>
                  <a:schemeClr val="accent5">
                    <a:lumMod val="50000"/>
                  </a:schemeClr>
                </a:solidFill>
                <a:hlinkClick r:id="rId5"/>
              </a:rPr>
              <a:t>https://</a:t>
            </a:r>
            <a:r>
              <a:rPr lang="fr" sz="1600" dirty="0" err="1">
                <a:solidFill>
                  <a:schemeClr val="accent5">
                    <a:lumMod val="50000"/>
                  </a:schemeClr>
                </a:solidFill>
                <a:hlinkClick r:id="rId5"/>
              </a:rPr>
              <a:t>docs.ansible.com</a:t>
            </a:r>
            <a:r>
              <a:rPr lang="fr" sz="1600" dirty="0">
                <a:solidFill>
                  <a:schemeClr val="accent5">
                    <a:lumMod val="50000"/>
                  </a:schemeClr>
                </a:solidFill>
                <a:hlinkClick r:id="rId5"/>
              </a:rPr>
              <a:t>/</a:t>
            </a:r>
            <a:r>
              <a:rPr lang="fr" sz="1600" dirty="0" err="1">
                <a:solidFill>
                  <a:schemeClr val="accent5">
                    <a:lumMod val="50000"/>
                  </a:schemeClr>
                </a:solidFill>
                <a:hlinkClick r:id="rId5"/>
              </a:rPr>
              <a:t>ansible</a:t>
            </a:r>
            <a:r>
              <a:rPr lang="fr" sz="1600" dirty="0">
                <a:solidFill>
                  <a:schemeClr val="accent5">
                    <a:lumMod val="50000"/>
                  </a:schemeClr>
                </a:solidFill>
                <a:hlinkClick r:id="rId5"/>
              </a:rPr>
              <a:t>/</a:t>
            </a:r>
            <a:r>
              <a:rPr lang="fr" sz="1600" dirty="0" err="1">
                <a:solidFill>
                  <a:schemeClr val="accent5">
                    <a:lumMod val="50000"/>
                  </a:schemeClr>
                </a:solidFill>
                <a:hlinkClick r:id="rId5"/>
              </a:rPr>
              <a:t>latest</a:t>
            </a:r>
            <a:r>
              <a:rPr lang="fr" sz="1600" dirty="0">
                <a:solidFill>
                  <a:schemeClr val="accent5">
                    <a:lumMod val="50000"/>
                  </a:schemeClr>
                </a:solidFill>
                <a:hlinkClick r:id="rId5"/>
              </a:rPr>
              <a:t>/modules/</a:t>
            </a:r>
            <a:r>
              <a:rPr lang="fr" sz="1600" dirty="0" err="1">
                <a:solidFill>
                  <a:schemeClr val="accent5">
                    <a:lumMod val="50000"/>
                  </a:schemeClr>
                </a:solidFill>
                <a:hlinkClick r:id="rId5"/>
              </a:rPr>
              <a:t>modules_by_category.html#module-index</a:t>
            </a:r>
            <a:endParaRPr lang="fr" sz="1600" dirty="0">
              <a:solidFill>
                <a:schemeClr val="accent5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" sz="1600" dirty="0" err="1">
                <a:solidFill>
                  <a:schemeClr val="accent5">
                    <a:lumMod val="50000"/>
                  </a:schemeClr>
                </a:solidFill>
              </a:rPr>
              <a:t>Ansible</a:t>
            </a:r>
            <a:r>
              <a:rPr lang="fr" sz="1600" dirty="0">
                <a:solidFill>
                  <a:schemeClr val="accent5">
                    <a:lumMod val="50000"/>
                  </a:schemeClr>
                </a:solidFill>
              </a:rPr>
              <a:t> Azure cloud modules </a:t>
            </a:r>
            <a:r>
              <a:rPr lang="fr" sz="1600" dirty="0">
                <a:solidFill>
                  <a:schemeClr val="accent5">
                    <a:lumMod val="50000"/>
                  </a:schemeClr>
                </a:solidFill>
                <a:hlinkClick r:id="rId6"/>
              </a:rPr>
              <a:t>https://docs.ansible.com/ansible/latest/modules/</a:t>
            </a:r>
            <a:r>
              <a:rPr lang="fr" sz="1600" dirty="0" err="1">
                <a:solidFill>
                  <a:schemeClr val="accent5">
                    <a:lumMod val="50000"/>
                  </a:schemeClr>
                </a:solidFill>
                <a:hlinkClick r:id="rId6"/>
              </a:rPr>
              <a:t>list_of_cloud_modules.html#azure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380EB1-EC57-834A-8364-4E5DE63E240A}"/>
              </a:ext>
            </a:extLst>
          </p:cNvPr>
          <p:cNvSpPr txBox="1"/>
          <p:nvPr/>
        </p:nvSpPr>
        <p:spPr>
          <a:xfrm>
            <a:off x="714631" y="1452014"/>
            <a:ext cx="2241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Ansible Documentation: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D1EECE-C41D-4F40-B889-0829FCA33663}"/>
              </a:ext>
            </a:extLst>
          </p:cNvPr>
          <p:cNvSpPr txBox="1"/>
          <p:nvPr/>
        </p:nvSpPr>
        <p:spPr>
          <a:xfrm>
            <a:off x="714631" y="3336191"/>
            <a:ext cx="1776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Ansible and Azure: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2242D7-BEEC-5447-B27A-098074383C8D}"/>
              </a:ext>
            </a:extLst>
          </p:cNvPr>
          <p:cNvSpPr/>
          <p:nvPr/>
        </p:nvSpPr>
        <p:spPr>
          <a:xfrm>
            <a:off x="953294" y="3873756"/>
            <a:ext cx="109312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/>
              <a:t>Quickstart</a:t>
            </a:r>
            <a:r>
              <a:rPr lang="en-US" sz="1400" dirty="0"/>
              <a:t>: </a:t>
            </a:r>
            <a:r>
              <a:rPr lang="en-US" sz="1400" dirty="0">
                <a:hlinkClick r:id="rId7"/>
              </a:rPr>
              <a:t>https://</a:t>
            </a:r>
            <a:r>
              <a:rPr lang="en-US" sz="1400" dirty="0" err="1">
                <a:hlinkClick r:id="rId7"/>
              </a:rPr>
              <a:t>www.ansible.com</a:t>
            </a:r>
            <a:r>
              <a:rPr lang="en-US" sz="1400" dirty="0">
                <a:hlinkClick r:id="rId7"/>
              </a:rPr>
              <a:t>/integrations/cloud/</a:t>
            </a:r>
            <a:r>
              <a:rPr lang="en-US" sz="1600" dirty="0" err="1">
                <a:hlinkClick r:id="rId7"/>
              </a:rPr>
              <a:t>microsoft</a:t>
            </a:r>
            <a:r>
              <a:rPr lang="en-US" sz="1600" dirty="0">
                <a:hlinkClick r:id="rId7"/>
              </a:rPr>
              <a:t>-azure</a:t>
            </a:r>
            <a:endParaRPr lang="en-US" sz="1600" dirty="0"/>
          </a:p>
          <a:p>
            <a:r>
              <a:rPr lang="en-US" sz="1400" b="1" dirty="0"/>
              <a:t>Dynamic Inventory</a:t>
            </a:r>
            <a:r>
              <a:rPr lang="en-US" sz="1400" dirty="0"/>
              <a:t>: </a:t>
            </a:r>
            <a:r>
              <a:rPr lang="en-US" sz="1400" dirty="0">
                <a:hlinkClick r:id="rId8"/>
              </a:rPr>
              <a:t>https://</a:t>
            </a:r>
            <a:r>
              <a:rPr lang="en-US" sz="1400" dirty="0" err="1">
                <a:hlinkClick r:id="rId8"/>
              </a:rPr>
              <a:t>docs.microsoft.com</a:t>
            </a:r>
            <a:r>
              <a:rPr lang="en-US" sz="1400" dirty="0">
                <a:hlinkClick r:id="rId8"/>
              </a:rPr>
              <a:t>/</a:t>
            </a:r>
            <a:r>
              <a:rPr lang="en-US" sz="1400" dirty="0" err="1">
                <a:hlinkClick r:id="rId8"/>
              </a:rPr>
              <a:t>en</a:t>
            </a:r>
            <a:r>
              <a:rPr lang="en-US" sz="1400" dirty="0">
                <a:hlinkClick r:id="rId8"/>
              </a:rPr>
              <a:t>-us/azure/ansible/</a:t>
            </a:r>
            <a:r>
              <a:rPr lang="en-US" sz="1600" dirty="0">
                <a:hlinkClick r:id="rId8"/>
              </a:rPr>
              <a:t>ansible-manage-azure-dynamic-inventories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55155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10th Magnitude - New Colors (2018)">
      <a:dk1>
        <a:srgbClr val="252126"/>
      </a:dk1>
      <a:lt1>
        <a:srgbClr val="FFFFFF"/>
      </a:lt1>
      <a:dk2>
        <a:srgbClr val="252126"/>
      </a:dk2>
      <a:lt2>
        <a:srgbClr val="FFFFFF"/>
      </a:lt2>
      <a:accent1>
        <a:srgbClr val="F26322"/>
      </a:accent1>
      <a:accent2>
        <a:srgbClr val="215691"/>
      </a:accent2>
      <a:accent3>
        <a:srgbClr val="6DA4CE"/>
      </a:accent3>
      <a:accent4>
        <a:srgbClr val="2DAB95"/>
      </a:accent4>
      <a:accent5>
        <a:srgbClr val="7F726C"/>
      </a:accent5>
      <a:accent6>
        <a:srgbClr val="B2AC9E"/>
      </a:accent6>
      <a:hlink>
        <a:srgbClr val="F26322"/>
      </a:hlink>
      <a:folHlink>
        <a:srgbClr val="2DAB95"/>
      </a:folHlink>
    </a:clrScheme>
    <a:fontScheme name="10th Magnitude Font: Montserrat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0th Magnitude PPT Template" id="{87B7CA4A-A54F-4433-9259-D48FEB9D2672}" vid="{20E72560-FBF1-49D7-A381-DD61EAE054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C796E1E879C449904E958959643842" ma:contentTypeVersion="15" ma:contentTypeDescription="Create a new document." ma:contentTypeScope="" ma:versionID="9a14649b0a12d3d0898208e308f95491">
  <xsd:schema xmlns:xsd="http://www.w3.org/2001/XMLSchema" xmlns:xs="http://www.w3.org/2001/XMLSchema" xmlns:p="http://schemas.microsoft.com/office/2006/metadata/properties" xmlns:ns2="8e5297e2-5c63-4ac7-9e14-a95115923b67" xmlns:ns3="ff85593f-96a7-445e-bd0a-71c86ac98d1f" xmlns:ns4="http://schemas.microsoft.com/sharepoint/v3/fields" targetNamespace="http://schemas.microsoft.com/office/2006/metadata/properties" ma:root="true" ma:fieldsID="dc718a9214e4e557c8ce39a77c41e582" ns2:_="" ns3:_="" ns4:_="">
    <xsd:import namespace="8e5297e2-5c63-4ac7-9e14-a95115923b67"/>
    <xsd:import namespace="ff85593f-96a7-445e-bd0a-71c86ac98d1f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3:Document_x0020_Security" minOccurs="0"/>
                <xsd:element ref="ns3:Document_x0020_Type" minOccurs="0"/>
                <xsd:element ref="ns4:_Version" minOccurs="0"/>
                <xsd:element ref="ns4:_Statu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5297e2-5c63-4ac7-9e14-a95115923b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85593f-96a7-445e-bd0a-71c86ac98d1f" elementFormDefault="qualified">
    <xsd:import namespace="http://schemas.microsoft.com/office/2006/documentManagement/types"/>
    <xsd:import namespace="http://schemas.microsoft.com/office/infopath/2007/PartnerControls"/>
    <xsd:element name="Document_x0020_Security" ma:index="13" nillable="true" ma:displayName="Document Security" ma:default="Internal Only" ma:format="Dropdown" ma:internalName="Document_x0020_Security">
      <xsd:simpleType>
        <xsd:restriction base="dms:Choice">
          <xsd:enumeration value="Internal Only"/>
          <xsd:enumeration value="External Ready"/>
        </xsd:restriction>
      </xsd:simpleType>
    </xsd:element>
    <xsd:element name="Document_x0020_Type" ma:index="14" nillable="true" ma:displayName="Document Type" ma:default="Miscellaneous" ma:format="Dropdown" ma:indexed="true" ma:internalName="Document_x0020_Type">
      <xsd:simpleType>
        <xsd:restriction base="dms:Choice">
          <xsd:enumeration value="Contract/SOW"/>
          <xsd:enumeration value="Proposal"/>
          <xsd:enumeration value="Deliverable"/>
          <xsd:enumeration value="Status Report"/>
          <xsd:enumeration value="Financial Report"/>
          <xsd:enumeration value="Kickoff"/>
          <xsd:enumeration value="Estimate"/>
          <xsd:enumeration value="Process"/>
          <xsd:enumeration value="Policy"/>
          <xsd:enumeration value="Meeting Minutes"/>
          <xsd:enumeration value="Template"/>
          <xsd:enumeration value="Miscellaneous"/>
        </xsd:restriction>
      </xsd:simpleType>
    </xsd:element>
    <xsd:element name="SharedWithUsers" ma:index="1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Version" ma:index="15" nillable="true" ma:displayName="Version" ma:internalName="_Version">
      <xsd:simpleType>
        <xsd:restriction base="dms:Text"/>
      </xsd:simpleType>
    </xsd:element>
    <xsd:element name="_Status" ma:index="17" nillable="true" ma:displayName="Status" ma:default="Draft" ma:format="Dropdown" ma:internalName="_Status">
      <xsd:simpleType>
        <xsd:union memberTypes="dms:Text">
          <xsd:simpleType>
            <xsd:restriction base="dms:Choice">
              <xsd:enumeration value="Draft"/>
              <xsd:enumeration value="Final"/>
              <xsd:enumeration value="Published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 ma:index="16" ma:displayName="Subject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Document_x0020_Security xmlns="ff85593f-96a7-445e-bd0a-71c86ac98d1f">Internal Only</Document_x0020_Security>
    <_Status xmlns="http://schemas.microsoft.com/sharepoint/v3/fields">Draft</_Status>
    <Document_x0020_Type xmlns="ff85593f-96a7-445e-bd0a-71c86ac98d1f">Miscellaneous</Document_x0020_Type>
  </documentManagement>
</p:properties>
</file>

<file path=customXml/itemProps1.xml><?xml version="1.0" encoding="utf-8"?>
<ds:datastoreItem xmlns:ds="http://schemas.openxmlformats.org/officeDocument/2006/customXml" ds:itemID="{D578D6A3-2379-4100-B191-E1017C4E42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5297e2-5c63-4ac7-9e14-a95115923b67"/>
    <ds:schemaRef ds:uri="ff85593f-96a7-445e-bd0a-71c86ac98d1f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274C3D-D850-4195-BEA7-D8C201C275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387515-E32D-4EFD-BCC9-6B848EA19655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8e5297e2-5c63-4ac7-9e14-a95115923b67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sharepoint/v3/fields"/>
    <ds:schemaRef ds:uri="ff85593f-96a7-445e-bd0a-71c86ac98d1f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</Words>
  <Application>Microsoft Macintosh PowerPoint</Application>
  <PresentationFormat>Widescreen</PresentationFormat>
  <Paragraphs>53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Montserrat</vt:lpstr>
      <vt:lpstr>Montserrat ExtraLight</vt:lpstr>
      <vt:lpstr>Montserrat Light</vt:lpstr>
      <vt:lpstr>Office Theme</vt:lpstr>
      <vt:lpstr>Ansible Automation in Azure</vt:lpstr>
      <vt:lpstr>Why Ansible?</vt:lpstr>
      <vt:lpstr>Agenda</vt:lpstr>
      <vt:lpstr>Playbooks</vt:lpstr>
      <vt:lpstr>Deploying Infrastructure</vt:lpstr>
      <vt:lpstr>Configuration Management</vt:lpstr>
      <vt:lpstr>More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Nite</dc:creator>
  <cp:lastModifiedBy/>
  <cp:revision>1</cp:revision>
  <dcterms:created xsi:type="dcterms:W3CDTF">2018-11-20T19:51:11Z</dcterms:created>
  <dcterms:modified xsi:type="dcterms:W3CDTF">2018-11-30T16:43:04Z</dcterms:modified>
</cp:coreProperties>
</file>